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2" r:id="rId6"/>
    <p:sldId id="260" r:id="rId7"/>
    <p:sldId id="264" r:id="rId8"/>
    <p:sldId id="261"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hr-HR"/>
              <a:t>Kliknite da biste uredili stil naslova matrice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216E97D9-609A-40E1-B7C1-AFD44F5B64A1}" type="datetimeFigureOut">
              <a:rPr lang="hr-HR" smtClean="0"/>
              <a:t>15.9.2018.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18F0C53A-24AA-4FED-A5FC-8E6417847E68}" type="slidenum">
              <a:rPr lang="hr-HR" smtClean="0"/>
              <a:t>‹#›</a:t>
            </a:fld>
            <a:endParaRPr lang="hr-HR"/>
          </a:p>
        </p:txBody>
      </p:sp>
    </p:spTree>
    <p:extLst>
      <p:ext uri="{BB962C8B-B14F-4D97-AF65-F5344CB8AC3E}">
        <p14:creationId xmlns:p14="http://schemas.microsoft.com/office/powerpoint/2010/main" val="731488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216E97D9-609A-40E1-B7C1-AFD44F5B64A1}" type="datetimeFigureOut">
              <a:rPr lang="hr-HR" smtClean="0"/>
              <a:t>15.9.2018.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8F0C53A-24AA-4FED-A5FC-8E6417847E68}" type="slidenum">
              <a:rPr lang="hr-HR" smtClean="0"/>
              <a:t>‹#›</a:t>
            </a:fld>
            <a:endParaRPr lang="hr-HR"/>
          </a:p>
        </p:txBody>
      </p:sp>
    </p:spTree>
    <p:extLst>
      <p:ext uri="{BB962C8B-B14F-4D97-AF65-F5344CB8AC3E}">
        <p14:creationId xmlns:p14="http://schemas.microsoft.com/office/powerpoint/2010/main" val="2698497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216E97D9-609A-40E1-B7C1-AFD44F5B64A1}" type="datetimeFigureOut">
              <a:rPr lang="hr-HR" smtClean="0"/>
              <a:t>15.9.2018.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8F0C53A-24AA-4FED-A5FC-8E6417847E68}" type="slidenum">
              <a:rPr lang="hr-HR" smtClean="0"/>
              <a:t>‹#›</a:t>
            </a:fld>
            <a:endParaRPr lang="hr-HR"/>
          </a:p>
        </p:txBody>
      </p:sp>
    </p:spTree>
    <p:extLst>
      <p:ext uri="{BB962C8B-B14F-4D97-AF65-F5344CB8AC3E}">
        <p14:creationId xmlns:p14="http://schemas.microsoft.com/office/powerpoint/2010/main" val="3875344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216E97D9-609A-40E1-B7C1-AFD44F5B64A1}" type="datetimeFigureOut">
              <a:rPr lang="hr-HR" smtClean="0"/>
              <a:t>15.9.2018.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8F0C53A-24AA-4FED-A5FC-8E6417847E68}" type="slidenum">
              <a:rPr lang="hr-HR" smtClean="0"/>
              <a:t>‹#›</a:t>
            </a:fld>
            <a:endParaRPr lang="hr-HR"/>
          </a:p>
        </p:txBody>
      </p:sp>
    </p:spTree>
    <p:extLst>
      <p:ext uri="{BB962C8B-B14F-4D97-AF65-F5344CB8AC3E}">
        <p14:creationId xmlns:p14="http://schemas.microsoft.com/office/powerpoint/2010/main" val="3178344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sekcije">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hr-HR"/>
              <a:t>Kliknite da biste uredili stil naslova matrice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a:xfrm>
            <a:off x="8593667" y="6272784"/>
            <a:ext cx="2644309" cy="365125"/>
          </a:xfrm>
        </p:spPr>
        <p:txBody>
          <a:bodyPr/>
          <a:lstStyle/>
          <a:p>
            <a:fld id="{216E97D9-609A-40E1-B7C1-AFD44F5B64A1}" type="datetimeFigureOut">
              <a:rPr lang="hr-HR" smtClean="0"/>
              <a:t>15.9.2018.</a:t>
            </a:fld>
            <a:endParaRPr lang="hr-HR"/>
          </a:p>
        </p:txBody>
      </p:sp>
      <p:sp>
        <p:nvSpPr>
          <p:cNvPr id="5" name="Footer Placeholder 4"/>
          <p:cNvSpPr>
            <a:spLocks noGrp="1"/>
          </p:cNvSpPr>
          <p:nvPr>
            <p:ph type="ftr" sz="quarter" idx="11"/>
          </p:nvPr>
        </p:nvSpPr>
        <p:spPr>
          <a:xfrm>
            <a:off x="2182708" y="6272784"/>
            <a:ext cx="6327648" cy="365125"/>
          </a:xfrm>
        </p:spPr>
        <p:txBody>
          <a:bodyPr/>
          <a:lstStyle/>
          <a:p>
            <a:endParaRPr lang="hr-H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18F0C53A-24AA-4FED-A5FC-8E6417847E68}" type="slidenum">
              <a:rPr lang="hr-HR" smtClean="0"/>
              <a:t>‹#›</a:t>
            </a:fld>
            <a:endParaRPr lang="hr-HR"/>
          </a:p>
        </p:txBody>
      </p:sp>
    </p:spTree>
    <p:extLst>
      <p:ext uri="{BB962C8B-B14F-4D97-AF65-F5344CB8AC3E}">
        <p14:creationId xmlns:p14="http://schemas.microsoft.com/office/powerpoint/2010/main" val="1573273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Date Placeholder 4"/>
          <p:cNvSpPr>
            <a:spLocks noGrp="1"/>
          </p:cNvSpPr>
          <p:nvPr>
            <p:ph type="dt" sz="half" idx="10"/>
          </p:nvPr>
        </p:nvSpPr>
        <p:spPr/>
        <p:txBody>
          <a:bodyPr/>
          <a:lstStyle/>
          <a:p>
            <a:fld id="{216E97D9-609A-40E1-B7C1-AFD44F5B64A1}" type="datetimeFigureOut">
              <a:rPr lang="hr-HR" smtClean="0"/>
              <a:t>15.9.2018.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8F0C53A-24AA-4FED-A5FC-8E6417847E68}" type="slidenum">
              <a:rPr lang="hr-HR" smtClean="0"/>
              <a:t>‹#›</a:t>
            </a:fld>
            <a:endParaRPr lang="hr-HR"/>
          </a:p>
        </p:txBody>
      </p:sp>
    </p:spTree>
    <p:extLst>
      <p:ext uri="{BB962C8B-B14F-4D97-AF65-F5344CB8AC3E}">
        <p14:creationId xmlns:p14="http://schemas.microsoft.com/office/powerpoint/2010/main" val="2804105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Date Placeholder 6"/>
          <p:cNvSpPr>
            <a:spLocks noGrp="1"/>
          </p:cNvSpPr>
          <p:nvPr>
            <p:ph type="dt" sz="half" idx="10"/>
          </p:nvPr>
        </p:nvSpPr>
        <p:spPr/>
        <p:txBody>
          <a:bodyPr/>
          <a:lstStyle/>
          <a:p>
            <a:fld id="{216E97D9-609A-40E1-B7C1-AFD44F5B64A1}" type="datetimeFigureOut">
              <a:rPr lang="hr-HR" smtClean="0"/>
              <a:t>15.9.2018.</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18F0C53A-24AA-4FED-A5FC-8E6417847E68}" type="slidenum">
              <a:rPr lang="hr-HR" smtClean="0"/>
              <a:t>‹#›</a:t>
            </a:fld>
            <a:endParaRPr lang="hr-HR"/>
          </a:p>
        </p:txBody>
      </p:sp>
    </p:spTree>
    <p:extLst>
      <p:ext uri="{BB962C8B-B14F-4D97-AF65-F5344CB8AC3E}">
        <p14:creationId xmlns:p14="http://schemas.microsoft.com/office/powerpoint/2010/main" val="3489356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216E97D9-609A-40E1-B7C1-AFD44F5B64A1}" type="datetimeFigureOut">
              <a:rPr lang="hr-HR" smtClean="0"/>
              <a:t>15.9.2018.</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18F0C53A-24AA-4FED-A5FC-8E6417847E68}" type="slidenum">
              <a:rPr lang="hr-HR" smtClean="0"/>
              <a:t>‹#›</a:t>
            </a:fld>
            <a:endParaRPr lang="hr-HR"/>
          </a:p>
        </p:txBody>
      </p:sp>
    </p:spTree>
    <p:extLst>
      <p:ext uri="{BB962C8B-B14F-4D97-AF65-F5344CB8AC3E}">
        <p14:creationId xmlns:p14="http://schemas.microsoft.com/office/powerpoint/2010/main" val="113970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6E97D9-609A-40E1-B7C1-AFD44F5B64A1}" type="datetimeFigureOut">
              <a:rPr lang="hr-HR" smtClean="0"/>
              <a:t>15.9.2018.</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18F0C53A-24AA-4FED-A5FC-8E6417847E68}" type="slidenum">
              <a:rPr lang="hr-HR" smtClean="0"/>
              <a:t>‹#›</a:t>
            </a:fld>
            <a:endParaRPr lang="hr-HR"/>
          </a:p>
        </p:txBody>
      </p:sp>
    </p:spTree>
    <p:extLst>
      <p:ext uri="{BB962C8B-B14F-4D97-AF65-F5344CB8AC3E}">
        <p14:creationId xmlns:p14="http://schemas.microsoft.com/office/powerpoint/2010/main" val="2571892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hr-HR"/>
              <a:t>Kliknite da biste uredili stil naslova matrice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Date Placeholder 4"/>
          <p:cNvSpPr>
            <a:spLocks noGrp="1"/>
          </p:cNvSpPr>
          <p:nvPr>
            <p:ph type="dt" sz="half" idx="10"/>
          </p:nvPr>
        </p:nvSpPr>
        <p:spPr/>
        <p:txBody>
          <a:bodyPr/>
          <a:lstStyle/>
          <a:p>
            <a:fld id="{216E97D9-609A-40E1-B7C1-AFD44F5B64A1}" type="datetimeFigureOut">
              <a:rPr lang="hr-HR" smtClean="0"/>
              <a:t>15.9.2018.</a:t>
            </a:fld>
            <a:endParaRPr lang="hr-HR"/>
          </a:p>
        </p:txBody>
      </p:sp>
      <p:sp>
        <p:nvSpPr>
          <p:cNvPr id="6" name="Footer Placeholder 5"/>
          <p:cNvSpPr>
            <a:spLocks noGrp="1"/>
          </p:cNvSpPr>
          <p:nvPr>
            <p:ph type="ftr" sz="quarter" idx="11"/>
          </p:nvPr>
        </p:nvSpPr>
        <p:spPr/>
        <p:txBody>
          <a:bodyPr/>
          <a:lstStyle/>
          <a:p>
            <a:endParaRPr lang="hr-H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8F0C53A-24AA-4FED-A5FC-8E6417847E68}" type="slidenum">
              <a:rPr lang="hr-HR" smtClean="0"/>
              <a:t>‹#›</a:t>
            </a:fld>
            <a:endParaRPr lang="hr-HR"/>
          </a:p>
        </p:txBody>
      </p:sp>
    </p:spTree>
    <p:extLst>
      <p:ext uri="{BB962C8B-B14F-4D97-AF65-F5344CB8AC3E}">
        <p14:creationId xmlns:p14="http://schemas.microsoft.com/office/powerpoint/2010/main" val="2858370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Date Placeholder 4"/>
          <p:cNvSpPr>
            <a:spLocks noGrp="1"/>
          </p:cNvSpPr>
          <p:nvPr>
            <p:ph type="dt" sz="half" idx="10"/>
          </p:nvPr>
        </p:nvSpPr>
        <p:spPr/>
        <p:txBody>
          <a:bodyPr/>
          <a:lstStyle/>
          <a:p>
            <a:fld id="{216E97D9-609A-40E1-B7C1-AFD44F5B64A1}" type="datetimeFigureOut">
              <a:rPr lang="hr-HR" smtClean="0"/>
              <a:t>15.9.2018.</a:t>
            </a:fld>
            <a:endParaRPr lang="hr-H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8F0C53A-24AA-4FED-A5FC-8E6417847E68}" type="slidenum">
              <a:rPr lang="hr-HR" smtClean="0"/>
              <a:t>‹#›</a:t>
            </a:fld>
            <a:endParaRPr lang="hr-HR"/>
          </a:p>
        </p:txBody>
      </p:sp>
    </p:spTree>
    <p:extLst>
      <p:ext uri="{BB962C8B-B14F-4D97-AF65-F5344CB8AC3E}">
        <p14:creationId xmlns:p14="http://schemas.microsoft.com/office/powerpoint/2010/main" val="2329759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216E97D9-609A-40E1-B7C1-AFD44F5B64A1}" type="datetimeFigureOut">
              <a:rPr lang="hr-HR" smtClean="0"/>
              <a:t>15.9.2018.</a:t>
            </a:fld>
            <a:endParaRPr lang="hr-H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hr-H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18F0C53A-24AA-4FED-A5FC-8E6417847E68}" type="slidenum">
              <a:rPr lang="hr-HR" smtClean="0"/>
              <a:t>‹#›</a:t>
            </a:fld>
            <a:endParaRPr lang="hr-HR"/>
          </a:p>
        </p:txBody>
      </p:sp>
    </p:spTree>
    <p:extLst>
      <p:ext uri="{BB962C8B-B14F-4D97-AF65-F5344CB8AC3E}">
        <p14:creationId xmlns:p14="http://schemas.microsoft.com/office/powerpoint/2010/main" val="321019232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fBKBfb8gjc%2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lay.kahoot.it/#/?quizId=edcd3f29-3bf6-4465-a7f2-0e391f37e76b" TargetMode="External"/><Relationship Id="rId2" Type="http://schemas.openxmlformats.org/officeDocument/2006/relationships/hyperlink" Target="http://www.petzanet.hr/Portals/0/Kurikulum/Igre/Modul3/1.2/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34C7548-DE49-41A2-A3A9-0DB9FFAC9BE2}"/>
              </a:ext>
            </a:extLst>
          </p:cNvPr>
          <p:cNvSpPr>
            <a:spLocks noGrp="1"/>
          </p:cNvSpPr>
          <p:nvPr>
            <p:ph type="ctrTitle"/>
          </p:nvPr>
        </p:nvSpPr>
        <p:spPr/>
        <p:txBody>
          <a:bodyPr/>
          <a:lstStyle/>
          <a:p>
            <a:r>
              <a:rPr lang="hr-HR" dirty="0"/>
              <a:t>Digitalni tragovi</a:t>
            </a:r>
          </a:p>
        </p:txBody>
      </p:sp>
      <p:sp>
        <p:nvSpPr>
          <p:cNvPr id="3" name="Podnaslov 2">
            <a:extLst>
              <a:ext uri="{FF2B5EF4-FFF2-40B4-BE49-F238E27FC236}">
                <a16:creationId xmlns:a16="http://schemas.microsoft.com/office/drawing/2014/main" id="{8B5E8892-4943-460F-A18C-1FC0D4DC4FFA}"/>
              </a:ext>
            </a:extLst>
          </p:cNvPr>
          <p:cNvSpPr>
            <a:spLocks noGrp="1"/>
          </p:cNvSpPr>
          <p:nvPr>
            <p:ph type="subTitle" idx="1"/>
          </p:nvPr>
        </p:nvSpPr>
        <p:spPr/>
        <p:txBody>
          <a:bodyPr/>
          <a:lstStyle/>
          <a:p>
            <a:r>
              <a:rPr lang="hr-HR" dirty="0"/>
              <a:t>Nataša Zvonar, prof.</a:t>
            </a:r>
          </a:p>
        </p:txBody>
      </p:sp>
    </p:spTree>
    <p:extLst>
      <p:ext uri="{BB962C8B-B14F-4D97-AF65-F5344CB8AC3E}">
        <p14:creationId xmlns:p14="http://schemas.microsoft.com/office/powerpoint/2010/main" val="4265405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0601443-03B0-4F52-AA47-7D39F8B4922E}"/>
              </a:ext>
            </a:extLst>
          </p:cNvPr>
          <p:cNvSpPr>
            <a:spLocks noGrp="1"/>
          </p:cNvSpPr>
          <p:nvPr>
            <p:ph type="title"/>
          </p:nvPr>
        </p:nvSpPr>
        <p:spPr/>
        <p:txBody>
          <a:bodyPr/>
          <a:lstStyle/>
          <a:p>
            <a:pPr algn="ctr"/>
            <a:r>
              <a:rPr lang="hr-HR" dirty="0"/>
              <a:t>Što predstavlja slika?</a:t>
            </a:r>
          </a:p>
        </p:txBody>
      </p:sp>
      <p:pic>
        <p:nvPicPr>
          <p:cNvPr id="4" name="image12.png">
            <a:extLst>
              <a:ext uri="{FF2B5EF4-FFF2-40B4-BE49-F238E27FC236}">
                <a16:creationId xmlns:a16="http://schemas.microsoft.com/office/drawing/2014/main" id="{0E984799-5CF6-4D55-AA0B-6918F64ED647}"/>
              </a:ext>
            </a:extLst>
          </p:cNvPr>
          <p:cNvPicPr>
            <a:picLocks noGrp="1"/>
          </p:cNvPicPr>
          <p:nvPr>
            <p:ph sz="half" idx="1"/>
          </p:nvPr>
        </p:nvPicPr>
        <p:blipFill>
          <a:blip r:embed="rId2" cstate="print"/>
          <a:stretch>
            <a:fillRect/>
          </a:stretch>
        </p:blipFill>
        <p:spPr>
          <a:xfrm>
            <a:off x="2328209" y="2754491"/>
            <a:ext cx="2238095" cy="2857143"/>
          </a:xfrm>
          <a:prstGeom prst="rect">
            <a:avLst/>
          </a:prstGeom>
        </p:spPr>
      </p:pic>
      <p:sp>
        <p:nvSpPr>
          <p:cNvPr id="5" name="Rezervirano mjesto sadržaja 4">
            <a:extLst>
              <a:ext uri="{FF2B5EF4-FFF2-40B4-BE49-F238E27FC236}">
                <a16:creationId xmlns:a16="http://schemas.microsoft.com/office/drawing/2014/main" id="{C23D96A3-94F3-4789-88DF-C7C409527D78}"/>
              </a:ext>
            </a:extLst>
          </p:cNvPr>
          <p:cNvSpPr>
            <a:spLocks noGrp="1"/>
          </p:cNvSpPr>
          <p:nvPr>
            <p:ph sz="half" idx="2"/>
          </p:nvPr>
        </p:nvSpPr>
        <p:spPr/>
        <p:txBody>
          <a:bodyPr/>
          <a:lstStyle/>
          <a:p>
            <a:r>
              <a:rPr lang="hr-HR" dirty="0"/>
              <a:t>Ostavlja li čovjek tragove? </a:t>
            </a:r>
          </a:p>
          <a:p>
            <a:r>
              <a:rPr lang="hr-HR" dirty="0"/>
              <a:t>Gdje možemo ostavljati tragove? </a:t>
            </a:r>
          </a:p>
          <a:p>
            <a:r>
              <a:rPr lang="hr-HR" dirty="0"/>
              <a:t>Znaš li da svaki put kad pristupiš internetu, ostaviš trag?</a:t>
            </a:r>
          </a:p>
          <a:p>
            <a:endParaRPr lang="hr-HR" dirty="0"/>
          </a:p>
        </p:txBody>
      </p:sp>
    </p:spTree>
    <p:extLst>
      <p:ext uri="{BB962C8B-B14F-4D97-AF65-F5344CB8AC3E}">
        <p14:creationId xmlns:p14="http://schemas.microsoft.com/office/powerpoint/2010/main" val="792392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a:extLst>
              <a:ext uri="{FF2B5EF4-FFF2-40B4-BE49-F238E27FC236}">
                <a16:creationId xmlns:a16="http://schemas.microsoft.com/office/drawing/2014/main" id="{79852ED4-138F-4449-A12B-F04BF5649C33}"/>
              </a:ext>
            </a:extLst>
          </p:cNvPr>
          <p:cNvSpPr>
            <a:spLocks noGrp="1"/>
          </p:cNvSpPr>
          <p:nvPr>
            <p:ph type="title"/>
          </p:nvPr>
        </p:nvSpPr>
        <p:spPr/>
        <p:txBody>
          <a:bodyPr/>
          <a:lstStyle/>
          <a:p>
            <a:endParaRPr lang="hr-HR"/>
          </a:p>
        </p:txBody>
      </p:sp>
      <p:sp>
        <p:nvSpPr>
          <p:cNvPr id="5" name="Rezervirano mjesto sadržaja 4">
            <a:extLst>
              <a:ext uri="{FF2B5EF4-FFF2-40B4-BE49-F238E27FC236}">
                <a16:creationId xmlns:a16="http://schemas.microsoft.com/office/drawing/2014/main" id="{A9852A61-9D87-4278-BC09-AE5C085D8DF2}"/>
              </a:ext>
            </a:extLst>
          </p:cNvPr>
          <p:cNvSpPr>
            <a:spLocks noGrp="1"/>
          </p:cNvSpPr>
          <p:nvPr>
            <p:ph idx="1"/>
          </p:nvPr>
        </p:nvSpPr>
        <p:spPr/>
        <p:txBody>
          <a:bodyPr/>
          <a:lstStyle/>
          <a:p>
            <a:r>
              <a:rPr lang="hr-HR" dirty="0"/>
              <a:t>Na vlastitome primjeru provjerimo koje se informacije o nama mogu pronaći na internetu. </a:t>
            </a:r>
          </a:p>
          <a:p>
            <a:r>
              <a:rPr lang="hr-HR" dirty="0"/>
              <a:t>U Google pretraživač (ili neki drugi) upišimo svoje ime te pretražuje svoje podatke.</a:t>
            </a:r>
          </a:p>
          <a:p>
            <a:endParaRPr lang="hr-HR" dirty="0"/>
          </a:p>
          <a:p>
            <a:r>
              <a:rPr lang="hr-HR" dirty="0"/>
              <a:t>Rezultate upišimo u svoju bilježnicu. </a:t>
            </a:r>
          </a:p>
        </p:txBody>
      </p:sp>
    </p:spTree>
    <p:extLst>
      <p:ext uri="{BB962C8B-B14F-4D97-AF65-F5344CB8AC3E}">
        <p14:creationId xmlns:p14="http://schemas.microsoft.com/office/powerpoint/2010/main" val="183043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306C7D7D-DC98-4CD7-AD12-23C571F8D064}"/>
              </a:ext>
            </a:extLst>
          </p:cNvPr>
          <p:cNvSpPr>
            <a:spLocks noGrp="1"/>
          </p:cNvSpPr>
          <p:nvPr>
            <p:ph idx="4294967295"/>
          </p:nvPr>
        </p:nvSpPr>
        <p:spPr>
          <a:xfrm>
            <a:off x="0" y="377825"/>
            <a:ext cx="10515600" cy="5741988"/>
          </a:xfrm>
        </p:spPr>
        <p:txBody>
          <a:bodyPr>
            <a:normAutofit lnSpcReduction="10000"/>
          </a:bodyPr>
          <a:lstStyle/>
          <a:p>
            <a:r>
              <a:rPr lang="hr-HR" sz="3200" dirty="0"/>
              <a:t>Znate li što su to digitalni tragovi? </a:t>
            </a:r>
          </a:p>
          <a:p>
            <a:r>
              <a:rPr lang="hr-HR" sz="3200" dirty="0"/>
              <a:t>Kako ostavljamo digitalne tragove? </a:t>
            </a:r>
          </a:p>
          <a:p>
            <a:endParaRPr lang="hr-HR" sz="3200" dirty="0"/>
          </a:p>
          <a:p>
            <a:r>
              <a:rPr lang="hr-HR" sz="3200" dirty="0"/>
              <a:t>Digitalni tragovi sve su internetske informacije, pozitivne i negativne, koje su ostavljene namjerno ili slučajno, a koje smo stavili sami ili netko za nas. Svaki put kad se koristimo nekom internetskom stranicom na koju se trebamo prijaviti, ostavljamo trag. Razne poruke, podatci na društvenim mrežama, fotografije, filmovi mogu biti lako dostupni velikomu broju nepoznatih ljudi, mogu biti podijeljeni, umnoženi. Upravo zbog toga se jednom ostavljeni trag teško može ukloniti.</a:t>
            </a:r>
          </a:p>
          <a:p>
            <a:endParaRPr lang="hr-HR" dirty="0"/>
          </a:p>
          <a:p>
            <a:endParaRPr lang="hr-HR" dirty="0"/>
          </a:p>
        </p:txBody>
      </p:sp>
    </p:spTree>
    <p:extLst>
      <p:ext uri="{BB962C8B-B14F-4D97-AF65-F5344CB8AC3E}">
        <p14:creationId xmlns:p14="http://schemas.microsoft.com/office/powerpoint/2010/main" val="3992668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4A7F2F8-B34D-4132-858F-9EF530B78F69}"/>
              </a:ext>
            </a:extLst>
          </p:cNvPr>
          <p:cNvSpPr>
            <a:spLocks noGrp="1"/>
          </p:cNvSpPr>
          <p:nvPr>
            <p:ph type="title"/>
          </p:nvPr>
        </p:nvSpPr>
        <p:spPr/>
        <p:txBody>
          <a:bodyPr/>
          <a:lstStyle/>
          <a:p>
            <a:r>
              <a:rPr lang="hr-HR" dirty="0"/>
              <a:t>Vrste digitalnih tragova</a:t>
            </a:r>
          </a:p>
        </p:txBody>
      </p:sp>
      <p:sp>
        <p:nvSpPr>
          <p:cNvPr id="3" name="Rezervirano mjesto sadržaja 2">
            <a:extLst>
              <a:ext uri="{FF2B5EF4-FFF2-40B4-BE49-F238E27FC236}">
                <a16:creationId xmlns:a16="http://schemas.microsoft.com/office/drawing/2014/main" id="{7A9A3DBA-D0A7-4813-AAF5-FC24646A65EA}"/>
              </a:ext>
            </a:extLst>
          </p:cNvPr>
          <p:cNvSpPr>
            <a:spLocks noGrp="1"/>
          </p:cNvSpPr>
          <p:nvPr>
            <p:ph idx="1"/>
          </p:nvPr>
        </p:nvSpPr>
        <p:spPr/>
        <p:txBody>
          <a:bodyPr/>
          <a:lstStyle/>
          <a:p>
            <a:br>
              <a:rPr lang="hr-HR" dirty="0"/>
            </a:br>
            <a:r>
              <a:rPr lang="hr-HR" b="1" dirty="0"/>
              <a:t>Aktivni digitalni trag</a:t>
            </a:r>
            <a:r>
              <a:rPr lang="hr-HR" dirty="0"/>
              <a:t> predstavlja skup svih naših objava, </a:t>
            </a:r>
            <a:r>
              <a:rPr lang="hr-HR" dirty="0" err="1"/>
              <a:t>klikova</a:t>
            </a:r>
            <a:r>
              <a:rPr lang="hr-HR" dirty="0"/>
              <a:t>, </a:t>
            </a:r>
            <a:r>
              <a:rPr lang="hr-HR" dirty="0" err="1"/>
              <a:t>lajkova</a:t>
            </a:r>
            <a:r>
              <a:rPr lang="hr-HR" dirty="0"/>
              <a:t>, snimljenih stranica i fotografija, video snimaka ili naših osobnih podataka koje smo svojevoljno postavili na internet. </a:t>
            </a:r>
          </a:p>
          <a:p>
            <a:pPr marL="0" indent="0">
              <a:buNone/>
            </a:pPr>
            <a:endParaRPr lang="hr-HR" dirty="0"/>
          </a:p>
          <a:p>
            <a:br>
              <a:rPr lang="hr-HR" dirty="0"/>
            </a:br>
            <a:r>
              <a:rPr lang="hr-HR" b="1" dirty="0"/>
              <a:t>Pasivni digitalni trag</a:t>
            </a:r>
            <a:r>
              <a:rPr lang="hr-HR" dirty="0"/>
              <a:t> stvaraju drugi bez našeg znanja i volje, no nisu to samo one informacije koje vaši Facebook prijatelji objavljuju i </a:t>
            </a:r>
            <a:r>
              <a:rPr lang="hr-HR" dirty="0" err="1"/>
              <a:t>taguju</a:t>
            </a:r>
            <a:r>
              <a:rPr lang="hr-HR" dirty="0"/>
              <a:t> vas, to mogu biti informacije koje smo ostavili u nekim ustanovama.</a:t>
            </a:r>
          </a:p>
        </p:txBody>
      </p:sp>
    </p:spTree>
    <p:extLst>
      <p:ext uri="{BB962C8B-B14F-4D97-AF65-F5344CB8AC3E}">
        <p14:creationId xmlns:p14="http://schemas.microsoft.com/office/powerpoint/2010/main" val="2359432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52432A2-EFED-4C78-8A5D-234270858A72}"/>
              </a:ext>
            </a:extLst>
          </p:cNvPr>
          <p:cNvSpPr>
            <a:spLocks noGrp="1"/>
          </p:cNvSpPr>
          <p:nvPr>
            <p:ph type="title"/>
          </p:nvPr>
        </p:nvSpPr>
        <p:spPr/>
        <p:txBody>
          <a:bodyPr/>
          <a:lstStyle/>
          <a:p>
            <a:r>
              <a:rPr lang="hr-HR" dirty="0"/>
              <a:t>Digitalni trag</a:t>
            </a:r>
          </a:p>
        </p:txBody>
      </p:sp>
      <p:sp>
        <p:nvSpPr>
          <p:cNvPr id="3" name="Rezervirano mjesto sadržaja 2">
            <a:extLst>
              <a:ext uri="{FF2B5EF4-FFF2-40B4-BE49-F238E27FC236}">
                <a16:creationId xmlns:a16="http://schemas.microsoft.com/office/drawing/2014/main" id="{1B51846C-58F6-4783-BCCA-7A94D8F723C3}"/>
              </a:ext>
            </a:extLst>
          </p:cNvPr>
          <p:cNvSpPr>
            <a:spLocks noGrp="1"/>
          </p:cNvSpPr>
          <p:nvPr>
            <p:ph idx="1"/>
          </p:nvPr>
        </p:nvSpPr>
        <p:spPr/>
        <p:txBody>
          <a:bodyPr/>
          <a:lstStyle/>
          <a:p>
            <a:r>
              <a:rPr lang="hr-HR" u="sng" dirty="0">
                <a:hlinkClick r:id="rId2"/>
              </a:rPr>
              <a:t>https://www.youtube.com/watch?v=-fBKBfb8gjc</a:t>
            </a:r>
            <a:endParaRPr lang="hr-HR" dirty="0"/>
          </a:p>
          <a:p>
            <a:endParaRPr lang="hr-HR" dirty="0"/>
          </a:p>
          <a:p>
            <a:r>
              <a:rPr lang="hr-HR" dirty="0"/>
              <a:t>Komu sve mogu biti dostupne informacije koje ostavljamo na internetu? Na koje se sve načine informacije mogu širiti?</a:t>
            </a:r>
          </a:p>
          <a:p>
            <a:r>
              <a:rPr lang="hr-HR" dirty="0"/>
              <a:t>Može li se jednom javno postavljena informacija obrisati? Jesu li digitalni tragovi uvijek negativni?</a:t>
            </a:r>
          </a:p>
          <a:p>
            <a:r>
              <a:rPr lang="hr-HR" dirty="0"/>
              <a:t>Navedite jedan primjer pozitivnoga digitalnog traga i jedan negativnoga.</a:t>
            </a:r>
          </a:p>
          <a:p>
            <a:endParaRPr lang="hr-HR" dirty="0"/>
          </a:p>
        </p:txBody>
      </p:sp>
    </p:spTree>
    <p:extLst>
      <p:ext uri="{BB962C8B-B14F-4D97-AF65-F5344CB8AC3E}">
        <p14:creationId xmlns:p14="http://schemas.microsoft.com/office/powerpoint/2010/main" val="1511693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a:extLst>
              <a:ext uri="{FF2B5EF4-FFF2-40B4-BE49-F238E27FC236}">
                <a16:creationId xmlns:a16="http://schemas.microsoft.com/office/drawing/2014/main" id="{B5EC9AF7-BC76-44C8-BB13-90292BF45363}"/>
              </a:ext>
            </a:extLst>
          </p:cNvPr>
          <p:cNvSpPr>
            <a:spLocks noGrp="1"/>
          </p:cNvSpPr>
          <p:nvPr>
            <p:ph type="title"/>
          </p:nvPr>
        </p:nvSpPr>
        <p:spPr/>
        <p:txBody>
          <a:bodyPr/>
          <a:lstStyle/>
          <a:p>
            <a:endParaRPr lang="hr-HR"/>
          </a:p>
        </p:txBody>
      </p:sp>
      <p:pic>
        <p:nvPicPr>
          <p:cNvPr id="4" name="image13.jpeg">
            <a:extLst>
              <a:ext uri="{FF2B5EF4-FFF2-40B4-BE49-F238E27FC236}">
                <a16:creationId xmlns:a16="http://schemas.microsoft.com/office/drawing/2014/main" id="{782AF98F-E5F7-431B-A826-9AF98CABACC5}"/>
              </a:ext>
            </a:extLst>
          </p:cNvPr>
          <p:cNvPicPr>
            <a:picLocks noGrp="1"/>
          </p:cNvPicPr>
          <p:nvPr>
            <p:ph sz="half" idx="1"/>
          </p:nvPr>
        </p:nvPicPr>
        <p:blipFill>
          <a:blip r:embed="rId2" cstate="print"/>
          <a:stretch>
            <a:fillRect/>
          </a:stretch>
        </p:blipFill>
        <p:spPr>
          <a:xfrm>
            <a:off x="763572" y="1121790"/>
            <a:ext cx="6400798" cy="5251578"/>
          </a:xfrm>
          <a:prstGeom prst="rect">
            <a:avLst/>
          </a:prstGeom>
        </p:spPr>
      </p:pic>
      <p:sp>
        <p:nvSpPr>
          <p:cNvPr id="6" name="Rezervirano mjesto sadržaja 5">
            <a:extLst>
              <a:ext uri="{FF2B5EF4-FFF2-40B4-BE49-F238E27FC236}">
                <a16:creationId xmlns:a16="http://schemas.microsoft.com/office/drawing/2014/main" id="{D03BC01A-A62A-43EF-AF6A-AF34941DEED2}"/>
              </a:ext>
            </a:extLst>
          </p:cNvPr>
          <p:cNvSpPr>
            <a:spLocks noGrp="1"/>
          </p:cNvSpPr>
          <p:nvPr>
            <p:ph sz="half" idx="2"/>
          </p:nvPr>
        </p:nvSpPr>
        <p:spPr>
          <a:xfrm>
            <a:off x="7164370" y="2194560"/>
            <a:ext cx="3954733" cy="3977640"/>
          </a:xfrm>
        </p:spPr>
        <p:txBody>
          <a:bodyPr/>
          <a:lstStyle/>
          <a:p>
            <a:r>
              <a:rPr lang="hr-HR" dirty="0"/>
              <a:t>Što pokazuje prikazana fotografija?</a:t>
            </a:r>
          </a:p>
          <a:p>
            <a:r>
              <a:rPr lang="hr-HR" dirty="0"/>
              <a:t>Zašto je to važan podatak za nas?</a:t>
            </a:r>
          </a:p>
          <a:p>
            <a:endParaRPr lang="hr-HR" dirty="0"/>
          </a:p>
          <a:p>
            <a:r>
              <a:rPr lang="hr-HR" dirty="0"/>
              <a:t>Sada znate i zašto je teško nešto obrisati i kako stvarate svoj digitalni trag</a:t>
            </a:r>
          </a:p>
        </p:txBody>
      </p:sp>
    </p:spTree>
    <p:extLst>
      <p:ext uri="{BB962C8B-B14F-4D97-AF65-F5344CB8AC3E}">
        <p14:creationId xmlns:p14="http://schemas.microsoft.com/office/powerpoint/2010/main" val="1594872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4D0A30F-8595-45E2-9D71-C95B8E5CA854}"/>
              </a:ext>
            </a:extLst>
          </p:cNvPr>
          <p:cNvSpPr>
            <a:spLocks noGrp="1"/>
          </p:cNvSpPr>
          <p:nvPr>
            <p:ph type="title"/>
          </p:nvPr>
        </p:nvSpPr>
        <p:spPr/>
        <p:txBody>
          <a:bodyPr/>
          <a:lstStyle/>
          <a:p>
            <a:r>
              <a:rPr lang="hr-HR" dirty="0"/>
              <a:t>Savjeti:</a:t>
            </a:r>
          </a:p>
        </p:txBody>
      </p:sp>
      <p:sp>
        <p:nvSpPr>
          <p:cNvPr id="3" name="Rezervirano mjesto sadržaja 2">
            <a:extLst>
              <a:ext uri="{FF2B5EF4-FFF2-40B4-BE49-F238E27FC236}">
                <a16:creationId xmlns:a16="http://schemas.microsoft.com/office/drawing/2014/main" id="{3BDA3134-E7CF-4AF5-82B4-289DEBDE0194}"/>
              </a:ext>
            </a:extLst>
          </p:cNvPr>
          <p:cNvSpPr>
            <a:spLocks noGrp="1"/>
          </p:cNvSpPr>
          <p:nvPr>
            <p:ph idx="1"/>
          </p:nvPr>
        </p:nvSpPr>
        <p:spPr/>
        <p:txBody>
          <a:bodyPr/>
          <a:lstStyle/>
          <a:p>
            <a:pPr lvl="0"/>
            <a:r>
              <a:rPr lang="hr-HR" dirty="0"/>
              <a:t>Privatne podatke čuvaj za sebe. Koristi se nadimkom, a prije nego što objaviš pravo ime i prezime savjetuj se s roditeljima (skrbnicima).</a:t>
            </a:r>
          </a:p>
          <a:p>
            <a:pPr lvl="0"/>
            <a:r>
              <a:rPr lang="hr-HR" dirty="0"/>
              <a:t>NE DIJELI sa svima korisnička imena i lozinke.</a:t>
            </a:r>
          </a:p>
          <a:p>
            <a:pPr lvl="0"/>
            <a:r>
              <a:rPr lang="hr-HR" dirty="0"/>
              <a:t>Razmisli prije nego što išta objaviš, jednom objavljeno teško se može obrisati.</a:t>
            </a:r>
          </a:p>
          <a:p>
            <a:pPr lvl="0"/>
            <a:r>
              <a:rPr lang="hr-HR" dirty="0"/>
              <a:t>Ne objavljuj ono što ne želiš da drugi znaju ili ono što im ne možeš reći u lice.</a:t>
            </a:r>
          </a:p>
          <a:p>
            <a:pPr lvl="0"/>
            <a:r>
              <a:rPr lang="hr-HR" dirty="0"/>
              <a:t>Poštuj druge kad objavljuješ ili dijeliš sadržaje na kojima su oni.</a:t>
            </a:r>
          </a:p>
          <a:p>
            <a:pPr marL="0" indent="0">
              <a:buNone/>
            </a:pPr>
            <a:endParaRPr lang="hr-HR" dirty="0"/>
          </a:p>
        </p:txBody>
      </p:sp>
    </p:spTree>
    <p:extLst>
      <p:ext uri="{BB962C8B-B14F-4D97-AF65-F5344CB8AC3E}">
        <p14:creationId xmlns:p14="http://schemas.microsoft.com/office/powerpoint/2010/main" val="1205638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C7B98DD-C1D0-4145-AB5D-2444AE5BE159}"/>
              </a:ext>
            </a:extLst>
          </p:cNvPr>
          <p:cNvSpPr>
            <a:spLocks noGrp="1"/>
          </p:cNvSpPr>
          <p:nvPr>
            <p:ph type="title"/>
          </p:nvPr>
        </p:nvSpPr>
        <p:spPr/>
        <p:txBody>
          <a:bodyPr/>
          <a:lstStyle/>
          <a:p>
            <a:r>
              <a:rPr lang="hr-HR" dirty="0"/>
              <a:t>Odigrajte igricu:</a:t>
            </a:r>
            <a:br>
              <a:rPr lang="hr-HR" dirty="0"/>
            </a:br>
            <a:endParaRPr lang="hr-HR" dirty="0"/>
          </a:p>
        </p:txBody>
      </p:sp>
      <p:sp>
        <p:nvSpPr>
          <p:cNvPr id="3" name="Rezervirano mjesto sadržaja 2">
            <a:extLst>
              <a:ext uri="{FF2B5EF4-FFF2-40B4-BE49-F238E27FC236}">
                <a16:creationId xmlns:a16="http://schemas.microsoft.com/office/drawing/2014/main" id="{C9CEB347-7C0C-4C90-8DDE-B3D27F5502E3}"/>
              </a:ext>
            </a:extLst>
          </p:cNvPr>
          <p:cNvSpPr>
            <a:spLocks noGrp="1"/>
          </p:cNvSpPr>
          <p:nvPr>
            <p:ph idx="1"/>
          </p:nvPr>
        </p:nvSpPr>
        <p:spPr/>
        <p:txBody>
          <a:bodyPr/>
          <a:lstStyle/>
          <a:p>
            <a:r>
              <a:rPr lang="hr-HR" u="sng" dirty="0">
                <a:hlinkClick r:id="rId2"/>
              </a:rPr>
              <a:t>http://www.petzanet.hr/Portals/0/Kurikulum/Igre/Modul3/1.2/index.html</a:t>
            </a:r>
            <a:endParaRPr lang="hr-HR" dirty="0"/>
          </a:p>
          <a:p>
            <a:pPr marL="0" indent="0">
              <a:buNone/>
            </a:pPr>
            <a:endParaRPr lang="hr-HR" sz="5400" dirty="0"/>
          </a:p>
          <a:p>
            <a:r>
              <a:rPr lang="hr-HR" sz="5400" dirty="0"/>
              <a:t>Riješite kviz:</a:t>
            </a:r>
          </a:p>
          <a:p>
            <a:endParaRPr lang="hr-HR" dirty="0"/>
          </a:p>
          <a:p>
            <a:r>
              <a:rPr lang="hr-HR" dirty="0">
                <a:hlinkClick r:id="rId3"/>
              </a:rPr>
              <a:t>https://play.kahoot.it/#/?quizId=edcd3f29-3bf6-4465-a7f2-0e391f37e76b</a:t>
            </a:r>
            <a:endParaRPr lang="hr-HR" dirty="0"/>
          </a:p>
          <a:p>
            <a:endParaRPr lang="hr-HR" dirty="0"/>
          </a:p>
        </p:txBody>
      </p:sp>
    </p:spTree>
    <p:extLst>
      <p:ext uri="{BB962C8B-B14F-4D97-AF65-F5344CB8AC3E}">
        <p14:creationId xmlns:p14="http://schemas.microsoft.com/office/powerpoint/2010/main" val="15981536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og od drveta">
  <a:themeElements>
    <a:clrScheme name="Slog od drvet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Slog od drvet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log od drvet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TM03090434[[fn=Vrsta drva]]</Template>
  <TotalTime>24</TotalTime>
  <Words>375</Words>
  <Application>Microsoft Office PowerPoint</Application>
  <PresentationFormat>Široki zaslon</PresentationFormat>
  <Paragraphs>40</Paragraphs>
  <Slides>9</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9</vt:i4>
      </vt:variant>
    </vt:vector>
  </HeadingPairs>
  <TitlesOfParts>
    <vt:vector size="13" baseType="lpstr">
      <vt:lpstr>Rockwell</vt:lpstr>
      <vt:lpstr>Rockwell Condensed</vt:lpstr>
      <vt:lpstr>Wingdings</vt:lpstr>
      <vt:lpstr>Slog od drveta</vt:lpstr>
      <vt:lpstr>Digitalni tragovi</vt:lpstr>
      <vt:lpstr>Što predstavlja slika?</vt:lpstr>
      <vt:lpstr>PowerPoint prezentacija</vt:lpstr>
      <vt:lpstr>PowerPoint prezentacija</vt:lpstr>
      <vt:lpstr>Vrste digitalnih tragova</vt:lpstr>
      <vt:lpstr>Digitalni trag</vt:lpstr>
      <vt:lpstr>PowerPoint prezentacija</vt:lpstr>
      <vt:lpstr>Savjeti:</vt:lpstr>
      <vt:lpstr>Odigrajte igricu: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Digitalni tragovi</dc:title>
  <dc:creator>Natasa Zvonar</dc:creator>
  <cp:lastModifiedBy>Natasa Zvonar</cp:lastModifiedBy>
  <cp:revision>3</cp:revision>
  <dcterms:created xsi:type="dcterms:W3CDTF">2018-09-15T14:09:49Z</dcterms:created>
  <dcterms:modified xsi:type="dcterms:W3CDTF">2018-09-15T14:34:37Z</dcterms:modified>
</cp:coreProperties>
</file>