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62" r:id="rId5"/>
    <p:sldId id="282" r:id="rId6"/>
    <p:sldId id="263" r:id="rId7"/>
    <p:sldId id="283" r:id="rId8"/>
    <p:sldId id="266" r:id="rId9"/>
    <p:sldId id="286" r:id="rId10"/>
    <p:sldId id="268" r:id="rId11"/>
    <p:sldId id="281" r:id="rId12"/>
  </p:sldIdLst>
  <p:sldSz cx="12192000" cy="6858000"/>
  <p:notesSz cx="12192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512" y="-4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431523" y="625906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99698" y="541150"/>
            <a:ext cx="7103286" cy="4221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58155" y="699516"/>
            <a:ext cx="6588252" cy="3706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2608" y="1871470"/>
            <a:ext cx="5004816" cy="4892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87680" y="2066543"/>
            <a:ext cx="4416552" cy="4303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86304" y="863853"/>
            <a:ext cx="681939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3124" y="4934839"/>
            <a:ext cx="10445750" cy="786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431523" y="625906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89570" y="554227"/>
            <a:ext cx="315760" cy="49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97405" y="970925"/>
            <a:ext cx="67426" cy="67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924557" y="556259"/>
            <a:ext cx="2991739" cy="482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978780" y="971041"/>
            <a:ext cx="67437" cy="673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978780" y="689101"/>
            <a:ext cx="67437" cy="67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431523" y="625906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2977" y="1275080"/>
            <a:ext cx="9966045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8892" y="2265070"/>
            <a:ext cx="9894214" cy="2235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3.png"/><Relationship Id="rId5" Type="http://schemas.openxmlformats.org/officeDocument/2006/relationships/image" Target="../media/image29.png"/><Relationship Id="rId10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Me%C4%91unarodni_sustav_mjernih_jedinica" TargetMode="External"/><Relationship Id="rId2" Type="http://schemas.openxmlformats.org/officeDocument/2006/relationships/hyperlink" Target="https://hr.wikipedia.org/wiki/Ameri%C4%8Dki_sustav_mjera#Mjere_za_duljin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496" y="1347216"/>
            <a:ext cx="10222992" cy="80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0496" y="4299203"/>
            <a:ext cx="10222992" cy="80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0496" y="1484375"/>
            <a:ext cx="10222992" cy="3665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57409" y="4178046"/>
            <a:ext cx="866140" cy="864235"/>
          </a:xfrm>
          <a:custGeom>
            <a:avLst/>
            <a:gdLst/>
            <a:ahLst/>
            <a:cxnLst/>
            <a:rect l="l" t="t" r="r" b="b"/>
            <a:pathLst>
              <a:path w="866140" h="864235">
                <a:moveTo>
                  <a:pt x="0" y="432053"/>
                </a:moveTo>
                <a:lnTo>
                  <a:pt x="2540" y="384974"/>
                </a:lnTo>
                <a:lnTo>
                  <a:pt x="9983" y="339363"/>
                </a:lnTo>
                <a:lnTo>
                  <a:pt x="22067" y="295485"/>
                </a:lnTo>
                <a:lnTo>
                  <a:pt x="38526" y="253603"/>
                </a:lnTo>
                <a:lnTo>
                  <a:pt x="59097" y="213980"/>
                </a:lnTo>
                <a:lnTo>
                  <a:pt x="83515" y="176881"/>
                </a:lnTo>
                <a:lnTo>
                  <a:pt x="111516" y="142568"/>
                </a:lnTo>
                <a:lnTo>
                  <a:pt x="142836" y="111305"/>
                </a:lnTo>
                <a:lnTo>
                  <a:pt x="177210" y="83356"/>
                </a:lnTo>
                <a:lnTo>
                  <a:pt x="214376" y="58984"/>
                </a:lnTo>
                <a:lnTo>
                  <a:pt x="254067" y="38452"/>
                </a:lnTo>
                <a:lnTo>
                  <a:pt x="296021" y="22024"/>
                </a:lnTo>
                <a:lnTo>
                  <a:pt x="339973" y="9964"/>
                </a:lnTo>
                <a:lnTo>
                  <a:pt x="385660" y="2535"/>
                </a:lnTo>
                <a:lnTo>
                  <a:pt x="432816" y="0"/>
                </a:lnTo>
                <a:lnTo>
                  <a:pt x="479971" y="2535"/>
                </a:lnTo>
                <a:lnTo>
                  <a:pt x="525658" y="9964"/>
                </a:lnTo>
                <a:lnTo>
                  <a:pt x="569610" y="22024"/>
                </a:lnTo>
                <a:lnTo>
                  <a:pt x="611564" y="38452"/>
                </a:lnTo>
                <a:lnTo>
                  <a:pt x="651255" y="58984"/>
                </a:lnTo>
                <a:lnTo>
                  <a:pt x="688421" y="83356"/>
                </a:lnTo>
                <a:lnTo>
                  <a:pt x="722795" y="111305"/>
                </a:lnTo>
                <a:lnTo>
                  <a:pt x="754115" y="142568"/>
                </a:lnTo>
                <a:lnTo>
                  <a:pt x="782116" y="176881"/>
                </a:lnTo>
                <a:lnTo>
                  <a:pt x="806534" y="213980"/>
                </a:lnTo>
                <a:lnTo>
                  <a:pt x="827105" y="253603"/>
                </a:lnTo>
                <a:lnTo>
                  <a:pt x="843564" y="295485"/>
                </a:lnTo>
                <a:lnTo>
                  <a:pt x="855648" y="339363"/>
                </a:lnTo>
                <a:lnTo>
                  <a:pt x="863092" y="384974"/>
                </a:lnTo>
                <a:lnTo>
                  <a:pt x="865632" y="432053"/>
                </a:lnTo>
                <a:lnTo>
                  <a:pt x="863092" y="479133"/>
                </a:lnTo>
                <a:lnTo>
                  <a:pt x="855648" y="524744"/>
                </a:lnTo>
                <a:lnTo>
                  <a:pt x="843564" y="568622"/>
                </a:lnTo>
                <a:lnTo>
                  <a:pt x="827105" y="610504"/>
                </a:lnTo>
                <a:lnTo>
                  <a:pt x="806534" y="650127"/>
                </a:lnTo>
                <a:lnTo>
                  <a:pt x="782116" y="687226"/>
                </a:lnTo>
                <a:lnTo>
                  <a:pt x="754115" y="721539"/>
                </a:lnTo>
                <a:lnTo>
                  <a:pt x="722795" y="752802"/>
                </a:lnTo>
                <a:lnTo>
                  <a:pt x="688421" y="780751"/>
                </a:lnTo>
                <a:lnTo>
                  <a:pt x="651255" y="805123"/>
                </a:lnTo>
                <a:lnTo>
                  <a:pt x="611564" y="825655"/>
                </a:lnTo>
                <a:lnTo>
                  <a:pt x="569610" y="842083"/>
                </a:lnTo>
                <a:lnTo>
                  <a:pt x="525658" y="854143"/>
                </a:lnTo>
                <a:lnTo>
                  <a:pt x="479971" y="861572"/>
                </a:lnTo>
                <a:lnTo>
                  <a:pt x="432816" y="864107"/>
                </a:lnTo>
                <a:lnTo>
                  <a:pt x="385660" y="861572"/>
                </a:lnTo>
                <a:lnTo>
                  <a:pt x="339973" y="854143"/>
                </a:lnTo>
                <a:lnTo>
                  <a:pt x="296021" y="842083"/>
                </a:lnTo>
                <a:lnTo>
                  <a:pt x="254067" y="825655"/>
                </a:lnTo>
                <a:lnTo>
                  <a:pt x="214376" y="805123"/>
                </a:lnTo>
                <a:lnTo>
                  <a:pt x="177210" y="780751"/>
                </a:lnTo>
                <a:lnTo>
                  <a:pt x="142836" y="752802"/>
                </a:lnTo>
                <a:lnTo>
                  <a:pt x="111516" y="721539"/>
                </a:lnTo>
                <a:lnTo>
                  <a:pt x="83515" y="687226"/>
                </a:lnTo>
                <a:lnTo>
                  <a:pt x="59097" y="650127"/>
                </a:lnTo>
                <a:lnTo>
                  <a:pt x="38526" y="610504"/>
                </a:lnTo>
                <a:lnTo>
                  <a:pt x="22067" y="568622"/>
                </a:lnTo>
                <a:lnTo>
                  <a:pt x="9983" y="524744"/>
                </a:lnTo>
                <a:lnTo>
                  <a:pt x="2539" y="479133"/>
                </a:lnTo>
                <a:lnTo>
                  <a:pt x="0" y="43205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36179" y="5767527"/>
            <a:ext cx="340804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4830">
              <a:lnSpc>
                <a:spcPct val="100000"/>
              </a:lnSpc>
              <a:spcBef>
                <a:spcPts val="100"/>
              </a:spcBef>
            </a:pPr>
            <a:r>
              <a:rPr lang="hr-HR" sz="1400" dirty="0">
                <a:latin typeface="Arial"/>
                <a:cs typeface="Arial"/>
              </a:rPr>
              <a:t>Nataša Zvonar, prof.</a:t>
            </a:r>
          </a:p>
          <a:p>
            <a:pPr marL="12700" marR="544830">
              <a:lnSpc>
                <a:spcPct val="100000"/>
              </a:lnSpc>
              <a:spcBef>
                <a:spcPts val="100"/>
              </a:spcBef>
            </a:pPr>
            <a:r>
              <a:rPr lang="hr-HR" sz="1400" dirty="0">
                <a:latin typeface="Arial"/>
                <a:cs typeface="Arial"/>
              </a:rPr>
              <a:t>OŠ ŽNJAN-PAZDIGRAD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0604" y="550291"/>
            <a:ext cx="2776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Znanost na</a:t>
            </a:r>
            <a:r>
              <a:rPr sz="2800" spc="-15" dirty="0"/>
              <a:t> </a:t>
            </a:r>
            <a:r>
              <a:rPr sz="2800" spc="-5" dirty="0"/>
              <a:t>dlanu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9835" y="556259"/>
            <a:ext cx="333463" cy="482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97405" y="970925"/>
            <a:ext cx="67426" cy="67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4557" y="556259"/>
            <a:ext cx="2991739" cy="482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8780" y="971041"/>
            <a:ext cx="67437" cy="6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8780" y="689101"/>
            <a:ext cx="67437" cy="67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8892" y="1275080"/>
            <a:ext cx="4471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Nacrtaj </a:t>
            </a:r>
            <a:r>
              <a:rPr spc="-5" dirty="0"/>
              <a:t>tlocrt naše</a:t>
            </a:r>
            <a:r>
              <a:rPr spc="-75" dirty="0"/>
              <a:t> </a:t>
            </a:r>
            <a:r>
              <a:rPr spc="-5" dirty="0"/>
              <a:t>škole.</a:t>
            </a:r>
          </a:p>
        </p:txBody>
      </p:sp>
      <p:sp>
        <p:nvSpPr>
          <p:cNvPr id="8" name="object 8"/>
          <p:cNvSpPr/>
          <p:nvPr/>
        </p:nvSpPr>
        <p:spPr>
          <a:xfrm>
            <a:off x="1182624" y="2441054"/>
            <a:ext cx="2377440" cy="3193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6883" y="2746248"/>
            <a:ext cx="504444" cy="6583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0367" y="2715767"/>
            <a:ext cx="2820924" cy="707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8661" y="3817620"/>
            <a:ext cx="105474" cy="105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0367" y="3553967"/>
            <a:ext cx="7552944" cy="7071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6883" y="4041647"/>
            <a:ext cx="504444" cy="6583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0367" y="4011167"/>
            <a:ext cx="3931920" cy="7071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48892" y="2265070"/>
            <a:ext cx="9176385" cy="22358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500" b="1" spc="-5" dirty="0">
                <a:solidFill>
                  <a:srgbClr val="742117"/>
                </a:solidFill>
                <a:latin typeface="Arial"/>
                <a:cs typeface="Arial"/>
              </a:rPr>
              <a:t>Radni postupak </a:t>
            </a:r>
            <a:r>
              <a:rPr sz="2500" spc="-10" dirty="0">
                <a:latin typeface="Arial"/>
                <a:cs typeface="Arial"/>
              </a:rPr>
              <a:t>izrade </a:t>
            </a:r>
            <a:r>
              <a:rPr sz="2500" spc="-5" dirty="0">
                <a:latin typeface="Arial"/>
                <a:cs typeface="Arial"/>
              </a:rPr>
              <a:t>tlocrta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škole:</a:t>
            </a:r>
            <a:endParaRPr sz="250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500" b="1" spc="-5" dirty="0">
                <a:solidFill>
                  <a:srgbClr val="742117"/>
                </a:solidFill>
                <a:latin typeface="Arial"/>
                <a:cs typeface="Arial"/>
              </a:rPr>
              <a:t>Mjerenje duljine </a:t>
            </a:r>
            <a:r>
              <a:rPr sz="2500" spc="-5" dirty="0">
                <a:latin typeface="Arial"/>
                <a:cs typeface="Arial"/>
              </a:rPr>
              <a:t>– </a:t>
            </a:r>
            <a:r>
              <a:rPr sz="2500" spc="-10" dirty="0">
                <a:latin typeface="Arial"/>
                <a:cs typeface="Arial"/>
              </a:rPr>
              <a:t>duljina </a:t>
            </a:r>
            <a:r>
              <a:rPr sz="2500" spc="-5" dirty="0">
                <a:latin typeface="Arial"/>
                <a:cs typeface="Arial"/>
              </a:rPr>
              <a:t>i širina </a:t>
            </a:r>
            <a:r>
              <a:rPr sz="2500" spc="-10" dirty="0">
                <a:latin typeface="Arial"/>
                <a:cs typeface="Arial"/>
              </a:rPr>
              <a:t>učionice, dimenzija </a:t>
            </a:r>
            <a:r>
              <a:rPr sz="2500" spc="-5" dirty="0">
                <a:latin typeface="Arial"/>
                <a:cs typeface="Arial"/>
              </a:rPr>
              <a:t>prozora,  razmak </a:t>
            </a:r>
            <a:r>
              <a:rPr sz="2500" spc="-10" dirty="0">
                <a:latin typeface="Arial"/>
                <a:cs typeface="Arial"/>
              </a:rPr>
              <a:t>između </a:t>
            </a:r>
            <a:r>
              <a:rPr sz="2500" spc="-5" dirty="0">
                <a:latin typeface="Arial"/>
                <a:cs typeface="Arial"/>
              </a:rPr>
              <a:t>prozora, veličina vrata, širina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zidova…</a:t>
            </a:r>
            <a:endParaRPr sz="250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500" b="1" spc="-5" dirty="0">
                <a:solidFill>
                  <a:srgbClr val="742117"/>
                </a:solidFill>
                <a:latin typeface="Arial"/>
                <a:cs typeface="Arial"/>
              </a:rPr>
              <a:t>Izrada skice učionice i prikaz izmjerenih</a:t>
            </a:r>
            <a:r>
              <a:rPr sz="2500" b="1" spc="60" dirty="0">
                <a:solidFill>
                  <a:srgbClr val="742117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742117"/>
                </a:solidFill>
                <a:latin typeface="Arial"/>
                <a:cs typeface="Arial"/>
              </a:rPr>
              <a:t>duljina</a:t>
            </a:r>
            <a:endParaRPr sz="250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500" b="1" spc="-5" dirty="0">
                <a:solidFill>
                  <a:srgbClr val="742117"/>
                </a:solidFill>
                <a:latin typeface="Arial"/>
                <a:cs typeface="Arial"/>
              </a:rPr>
              <a:t>Izrada tehničkog</a:t>
            </a:r>
            <a:r>
              <a:rPr sz="2500" b="1" spc="15" dirty="0">
                <a:solidFill>
                  <a:srgbClr val="742117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742117"/>
                </a:solidFill>
                <a:latin typeface="Arial"/>
                <a:cs typeface="Arial"/>
              </a:rPr>
              <a:t>crteža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496" y="1347216"/>
            <a:ext cx="10222992" cy="80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0496" y="4299203"/>
            <a:ext cx="10222992" cy="80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0496" y="1484375"/>
            <a:ext cx="10222992" cy="3665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57409" y="4178046"/>
            <a:ext cx="866140" cy="864235"/>
          </a:xfrm>
          <a:custGeom>
            <a:avLst/>
            <a:gdLst/>
            <a:ahLst/>
            <a:cxnLst/>
            <a:rect l="l" t="t" r="r" b="b"/>
            <a:pathLst>
              <a:path w="866140" h="864235">
                <a:moveTo>
                  <a:pt x="0" y="432053"/>
                </a:moveTo>
                <a:lnTo>
                  <a:pt x="2540" y="384974"/>
                </a:lnTo>
                <a:lnTo>
                  <a:pt x="9983" y="339363"/>
                </a:lnTo>
                <a:lnTo>
                  <a:pt x="22067" y="295485"/>
                </a:lnTo>
                <a:lnTo>
                  <a:pt x="38526" y="253603"/>
                </a:lnTo>
                <a:lnTo>
                  <a:pt x="59097" y="213980"/>
                </a:lnTo>
                <a:lnTo>
                  <a:pt x="83515" y="176881"/>
                </a:lnTo>
                <a:lnTo>
                  <a:pt x="111516" y="142568"/>
                </a:lnTo>
                <a:lnTo>
                  <a:pt x="142836" y="111305"/>
                </a:lnTo>
                <a:lnTo>
                  <a:pt x="177210" y="83356"/>
                </a:lnTo>
                <a:lnTo>
                  <a:pt x="214376" y="58984"/>
                </a:lnTo>
                <a:lnTo>
                  <a:pt x="254067" y="38452"/>
                </a:lnTo>
                <a:lnTo>
                  <a:pt x="296021" y="22024"/>
                </a:lnTo>
                <a:lnTo>
                  <a:pt x="339973" y="9964"/>
                </a:lnTo>
                <a:lnTo>
                  <a:pt x="385660" y="2535"/>
                </a:lnTo>
                <a:lnTo>
                  <a:pt x="432816" y="0"/>
                </a:lnTo>
                <a:lnTo>
                  <a:pt x="479971" y="2535"/>
                </a:lnTo>
                <a:lnTo>
                  <a:pt x="525658" y="9964"/>
                </a:lnTo>
                <a:lnTo>
                  <a:pt x="569610" y="22024"/>
                </a:lnTo>
                <a:lnTo>
                  <a:pt x="611564" y="38452"/>
                </a:lnTo>
                <a:lnTo>
                  <a:pt x="651255" y="58984"/>
                </a:lnTo>
                <a:lnTo>
                  <a:pt x="688421" y="83356"/>
                </a:lnTo>
                <a:lnTo>
                  <a:pt x="722795" y="111305"/>
                </a:lnTo>
                <a:lnTo>
                  <a:pt x="754115" y="142568"/>
                </a:lnTo>
                <a:lnTo>
                  <a:pt x="782116" y="176881"/>
                </a:lnTo>
                <a:lnTo>
                  <a:pt x="806534" y="213980"/>
                </a:lnTo>
                <a:lnTo>
                  <a:pt x="827105" y="253603"/>
                </a:lnTo>
                <a:lnTo>
                  <a:pt x="843564" y="295485"/>
                </a:lnTo>
                <a:lnTo>
                  <a:pt x="855648" y="339363"/>
                </a:lnTo>
                <a:lnTo>
                  <a:pt x="863092" y="384974"/>
                </a:lnTo>
                <a:lnTo>
                  <a:pt x="865632" y="432053"/>
                </a:lnTo>
                <a:lnTo>
                  <a:pt x="863092" y="479133"/>
                </a:lnTo>
                <a:lnTo>
                  <a:pt x="855648" y="524744"/>
                </a:lnTo>
                <a:lnTo>
                  <a:pt x="843564" y="568622"/>
                </a:lnTo>
                <a:lnTo>
                  <a:pt x="827105" y="610504"/>
                </a:lnTo>
                <a:lnTo>
                  <a:pt x="806534" y="650127"/>
                </a:lnTo>
                <a:lnTo>
                  <a:pt x="782116" y="687226"/>
                </a:lnTo>
                <a:lnTo>
                  <a:pt x="754115" y="721539"/>
                </a:lnTo>
                <a:lnTo>
                  <a:pt x="722795" y="752802"/>
                </a:lnTo>
                <a:lnTo>
                  <a:pt x="688421" y="780751"/>
                </a:lnTo>
                <a:lnTo>
                  <a:pt x="651255" y="805123"/>
                </a:lnTo>
                <a:lnTo>
                  <a:pt x="611564" y="825655"/>
                </a:lnTo>
                <a:lnTo>
                  <a:pt x="569610" y="842083"/>
                </a:lnTo>
                <a:lnTo>
                  <a:pt x="525658" y="854143"/>
                </a:lnTo>
                <a:lnTo>
                  <a:pt x="479971" y="861572"/>
                </a:lnTo>
                <a:lnTo>
                  <a:pt x="432816" y="864107"/>
                </a:lnTo>
                <a:lnTo>
                  <a:pt x="385660" y="861572"/>
                </a:lnTo>
                <a:lnTo>
                  <a:pt x="339973" y="854143"/>
                </a:lnTo>
                <a:lnTo>
                  <a:pt x="296021" y="842083"/>
                </a:lnTo>
                <a:lnTo>
                  <a:pt x="254067" y="825655"/>
                </a:lnTo>
                <a:lnTo>
                  <a:pt x="214376" y="805123"/>
                </a:lnTo>
                <a:lnTo>
                  <a:pt x="177210" y="780751"/>
                </a:lnTo>
                <a:lnTo>
                  <a:pt x="142836" y="752802"/>
                </a:lnTo>
                <a:lnTo>
                  <a:pt x="111516" y="721539"/>
                </a:lnTo>
                <a:lnTo>
                  <a:pt x="83515" y="687226"/>
                </a:lnTo>
                <a:lnTo>
                  <a:pt x="59097" y="650127"/>
                </a:lnTo>
                <a:lnTo>
                  <a:pt x="38526" y="610504"/>
                </a:lnTo>
                <a:lnTo>
                  <a:pt x="22067" y="568622"/>
                </a:lnTo>
                <a:lnTo>
                  <a:pt x="9983" y="524744"/>
                </a:lnTo>
                <a:lnTo>
                  <a:pt x="2539" y="479133"/>
                </a:lnTo>
                <a:lnTo>
                  <a:pt x="0" y="43205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3523" y="1004950"/>
            <a:ext cx="3506304" cy="507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49316" y="1013333"/>
            <a:ext cx="1852294" cy="490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8892" y="1718563"/>
            <a:ext cx="56153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Arial"/>
                <a:cs typeface="Arial"/>
              </a:rPr>
              <a:t>Mjerila </a:t>
            </a:r>
            <a:r>
              <a:rPr sz="2600" b="1" dirty="0">
                <a:latin typeface="Arial"/>
                <a:cs typeface="Arial"/>
              </a:rPr>
              <a:t>i vrste </a:t>
            </a:r>
            <a:r>
              <a:rPr sz="2600" b="1" spc="-5" dirty="0">
                <a:latin typeface="Arial"/>
                <a:cs typeface="Arial"/>
              </a:rPr>
              <a:t>crteža </a:t>
            </a:r>
            <a:r>
              <a:rPr sz="2600" b="1" dirty="0">
                <a:latin typeface="Arial"/>
                <a:cs typeface="Arial"/>
              </a:rPr>
              <a:t>prema</a:t>
            </a:r>
            <a:r>
              <a:rPr sz="2600" b="1" spc="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namjeni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4167" y="5235955"/>
            <a:ext cx="1836420" cy="0"/>
          </a:xfrm>
          <a:custGeom>
            <a:avLst/>
            <a:gdLst/>
            <a:ahLst/>
            <a:cxnLst/>
            <a:rect l="l" t="t" r="r" b="b"/>
            <a:pathLst>
              <a:path w="1836420">
                <a:moveTo>
                  <a:pt x="0" y="0"/>
                </a:moveTo>
                <a:lnTo>
                  <a:pt x="1836420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3492" y="2238248"/>
            <a:ext cx="9860915" cy="363112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20345" marR="2531745" indent="-182880">
              <a:lnSpc>
                <a:spcPts val="2160"/>
              </a:lnSpc>
              <a:spcBef>
                <a:spcPts val="37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220979" algn="l"/>
              </a:tabLst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Ključni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pojmovi:</a:t>
            </a:r>
            <a:r>
              <a:rPr sz="2000" dirty="0">
                <a:latin typeface="Arial"/>
                <a:cs typeface="Arial"/>
              </a:rPr>
              <a:t> mjerila crtanja, vrste crteža prema namjeni.  Obrazovna postignuća: navesti i primijeniti vrste mjerila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crtanja.</a:t>
            </a:r>
          </a:p>
          <a:p>
            <a:pPr marL="38100">
              <a:lnSpc>
                <a:spcPct val="100000"/>
              </a:lnSpc>
              <a:spcBef>
                <a:spcPts val="844"/>
              </a:spcBef>
            </a:pPr>
            <a:r>
              <a:rPr sz="2600" b="1" dirty="0">
                <a:latin typeface="Arial"/>
                <a:cs typeface="Arial"/>
              </a:rPr>
              <a:t>Simboli i kotiranje u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graditeljstvu</a:t>
            </a:r>
            <a:endParaRPr sz="2600" dirty="0">
              <a:latin typeface="Arial"/>
              <a:cs typeface="Arial"/>
            </a:endParaRPr>
          </a:p>
          <a:p>
            <a:pPr marL="220345" indent="-182880">
              <a:lnSpc>
                <a:spcPts val="2280"/>
              </a:lnSpc>
              <a:spcBef>
                <a:spcPts val="97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220979" algn="l"/>
              </a:tabLst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Ključni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pojmovi:</a:t>
            </a:r>
            <a:r>
              <a:rPr sz="2000" dirty="0">
                <a:latin typeface="Arial"/>
                <a:cs typeface="Arial"/>
              </a:rPr>
              <a:t> normirani simboli crtanja u graditeljstvu </a:t>
            </a:r>
            <a:r>
              <a:rPr sz="2000" spc="-20" dirty="0">
                <a:latin typeface="Arial"/>
                <a:cs typeface="Arial"/>
              </a:rPr>
              <a:t>(npr. </a:t>
            </a:r>
            <a:r>
              <a:rPr sz="2000" dirty="0">
                <a:latin typeface="Arial"/>
                <a:cs typeface="Arial"/>
              </a:rPr>
              <a:t>simbol za </a:t>
            </a:r>
            <a:r>
              <a:rPr sz="2000" spc="-15" dirty="0">
                <a:latin typeface="Arial"/>
                <a:cs typeface="Arial"/>
              </a:rPr>
              <a:t>prozor,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vrata,</a:t>
            </a:r>
          </a:p>
          <a:p>
            <a:pPr marL="220345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umivaonik, kada za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kupanje...).</a:t>
            </a:r>
          </a:p>
          <a:p>
            <a:pPr marL="220345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Obrazovna postignuća: prepoznati normirane graditeljske simbole u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graditeljstvu.</a:t>
            </a:r>
          </a:p>
          <a:p>
            <a:pPr marL="38100">
              <a:lnSpc>
                <a:spcPct val="100000"/>
              </a:lnSpc>
              <a:spcBef>
                <a:spcPts val="875"/>
              </a:spcBef>
            </a:pPr>
            <a:r>
              <a:rPr sz="2600" b="1" dirty="0">
                <a:latin typeface="Arial"/>
                <a:cs typeface="Arial"/>
              </a:rPr>
              <a:t>Crtanje tlocrta </a:t>
            </a:r>
            <a:r>
              <a:rPr sz="2600" b="1" spc="-235" dirty="0">
                <a:latin typeface="Arial"/>
                <a:cs typeface="Arial"/>
              </a:rPr>
              <a:t>uč</a:t>
            </a:r>
            <a:r>
              <a:rPr sz="3900" b="1" spc="-352" baseline="8547" dirty="0">
                <a:latin typeface="Arial"/>
                <a:cs typeface="Arial"/>
              </a:rPr>
              <a:t>̈</a:t>
            </a:r>
            <a:r>
              <a:rPr sz="3900" b="1" spc="-52" baseline="8547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ionice</a:t>
            </a:r>
            <a:endParaRPr sz="2600" dirty="0">
              <a:latin typeface="Arial"/>
              <a:cs typeface="Arial"/>
            </a:endParaRPr>
          </a:p>
          <a:p>
            <a:pPr marL="220345" indent="-182880">
              <a:lnSpc>
                <a:spcPts val="2280"/>
              </a:lnSpc>
              <a:spcBef>
                <a:spcPts val="969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220979" algn="l"/>
              </a:tabLst>
            </a:pPr>
            <a:r>
              <a:rPr sz="2000" spc="-85" dirty="0" err="1">
                <a:latin typeface="Arial"/>
                <a:cs typeface="Arial"/>
              </a:rPr>
              <a:t>Ključ</a:t>
            </a:r>
            <a:r>
              <a:rPr sz="3000" spc="-127" baseline="8333" dirty="0" err="1">
                <a:latin typeface="Arial"/>
                <a:cs typeface="Arial"/>
              </a:rPr>
              <a:t>̈</a:t>
            </a:r>
            <a:r>
              <a:rPr sz="2000" dirty="0" err="1">
                <a:latin typeface="Arial"/>
                <a:cs typeface="Arial"/>
              </a:rPr>
              <a:t>ni</a:t>
            </a:r>
            <a:r>
              <a:rPr sz="2000" dirty="0">
                <a:latin typeface="Arial"/>
                <a:cs typeface="Arial"/>
              </a:rPr>
              <a:t> pojmovi: mjerilo crtanja, simboli u graditeljstvu, kotiranje </a:t>
            </a:r>
            <a:r>
              <a:rPr sz="2000" spc="-20" dirty="0">
                <a:latin typeface="Arial"/>
                <a:cs typeface="Arial"/>
              </a:rPr>
              <a:t>(npr. </a:t>
            </a:r>
            <a:r>
              <a:rPr sz="2000" dirty="0">
                <a:latin typeface="Arial"/>
                <a:cs typeface="Arial"/>
              </a:rPr>
              <a:t>izmjeriti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učionicu</a:t>
            </a:r>
            <a:endParaRPr sz="2000" dirty="0">
              <a:latin typeface="Arial"/>
              <a:cs typeface="Arial"/>
            </a:endParaRPr>
          </a:p>
          <a:p>
            <a:pPr marL="220345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i nacrtati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tlocrt).</a:t>
            </a:r>
          </a:p>
          <a:p>
            <a:pPr marL="220345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Obrazovna postignuća: izraditi </a:t>
            </a:r>
            <a:r>
              <a:rPr sz="2000" spc="-70" dirty="0" err="1">
                <a:latin typeface="Arial"/>
                <a:cs typeface="Arial"/>
              </a:rPr>
              <a:t>tehnič</a:t>
            </a:r>
            <a:r>
              <a:rPr sz="3000" spc="-104" baseline="8333" dirty="0" err="1">
                <a:latin typeface="Arial"/>
                <a:cs typeface="Arial"/>
              </a:rPr>
              <a:t>̈</a:t>
            </a:r>
            <a:r>
              <a:rPr sz="2000" dirty="0" err="1">
                <a:latin typeface="Arial"/>
                <a:cs typeface="Arial"/>
              </a:rPr>
              <a:t>ki</a:t>
            </a:r>
            <a:r>
              <a:rPr sz="2000" dirty="0">
                <a:latin typeface="Arial"/>
                <a:cs typeface="Arial"/>
              </a:rPr>
              <a:t> crtež tlocrta </a:t>
            </a:r>
            <a:r>
              <a:rPr sz="2000" spc="-160" dirty="0" err="1">
                <a:latin typeface="Arial"/>
                <a:cs typeface="Arial"/>
              </a:rPr>
              <a:t>uč</a:t>
            </a:r>
            <a:r>
              <a:rPr sz="3000" spc="-240" baseline="8333" dirty="0" err="1">
                <a:latin typeface="Arial"/>
                <a:cs typeface="Arial"/>
              </a:rPr>
              <a:t>̈</a:t>
            </a:r>
            <a:r>
              <a:rPr sz="2000" dirty="0" err="1">
                <a:latin typeface="Arial"/>
                <a:cs typeface="Arial"/>
              </a:rPr>
              <a:t>ionice</a:t>
            </a:r>
            <a:r>
              <a:rPr sz="20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05C5C0-BFB5-407B-92DE-3319A4DE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977" y="623756"/>
            <a:ext cx="9966045" cy="677108"/>
          </a:xfrm>
        </p:spPr>
        <p:txBody>
          <a:bodyPr/>
          <a:lstStyle/>
          <a:p>
            <a:r>
              <a:rPr lang="hr-HR" sz="4400" dirty="0"/>
              <a:t>Mjerni sustavi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77E3EE-B52E-4B62-BBF2-2C362CE07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262432"/>
          </a:xfrm>
        </p:spPr>
        <p:txBody>
          <a:bodyPr/>
          <a:lstStyle/>
          <a:p>
            <a:r>
              <a:rPr lang="hr-HR" sz="3200" b="1" dirty="0"/>
              <a:t>Američki sustav</a:t>
            </a:r>
          </a:p>
          <a:p>
            <a:endParaRPr lang="hr-HR" dirty="0"/>
          </a:p>
          <a:p>
            <a:endParaRPr lang="hr-HR" dirty="0"/>
          </a:p>
          <a:p>
            <a:r>
              <a:rPr lang="hr-HR" u="sng" dirty="0">
                <a:hlinkClick r:id="rId2"/>
              </a:rPr>
              <a:t>https://hr.wikipedia.org/wiki/Ameri%C4%8Dki_sustav_mjera#Mjere_za_duljinu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b="1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4BF50A8-0EFF-43EF-A5E6-19FD12E190E9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154436"/>
          </a:xfrm>
        </p:spPr>
        <p:txBody>
          <a:bodyPr/>
          <a:lstStyle/>
          <a:p>
            <a:r>
              <a:rPr lang="hr-HR" sz="3200" b="1" dirty="0"/>
              <a:t>SI sustav:</a:t>
            </a:r>
          </a:p>
          <a:p>
            <a:endParaRPr lang="hr-HR" dirty="0"/>
          </a:p>
          <a:p>
            <a:r>
              <a:rPr lang="hr-HR" dirty="0">
                <a:hlinkClick r:id="rId3"/>
              </a:rPr>
              <a:t>https://hr.wikipedia.org/wiki/Me%C4%91unarodni_sustav_mjernih_jedinica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849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8991" y="616584"/>
            <a:ext cx="396989" cy="446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5629" y="618490"/>
            <a:ext cx="2761742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4521" y="1001267"/>
            <a:ext cx="62229" cy="622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4521" y="741172"/>
            <a:ext cx="62229" cy="62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7465" y="2753863"/>
            <a:ext cx="2430785" cy="1722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85341" y="4720209"/>
            <a:ext cx="1222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15" dirty="0">
                <a:latin typeface="Arial"/>
                <a:cs typeface="Arial"/>
              </a:rPr>
              <a:t>P</a:t>
            </a:r>
            <a:r>
              <a:rPr sz="2800" b="1" spc="-5" dirty="0">
                <a:latin typeface="Arial"/>
                <a:cs typeface="Arial"/>
              </a:rPr>
              <a:t>ALAC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62400" y="2804939"/>
            <a:ext cx="2420106" cy="17221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60300" y="4634488"/>
            <a:ext cx="1424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P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DA</a:t>
            </a:r>
            <a:r>
              <a:rPr sz="2800" b="1" spc="-15" dirty="0">
                <a:latin typeface="Arial"/>
                <a:cs typeface="Arial"/>
              </a:rPr>
              <a:t>L</a:t>
            </a:r>
            <a:r>
              <a:rPr sz="2800" b="1" spc="-5" dirty="0">
                <a:latin typeface="Arial"/>
                <a:cs typeface="Arial"/>
              </a:rPr>
              <a:t>J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73412" y="2881121"/>
            <a:ext cx="2430785" cy="14676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39000" y="4464512"/>
            <a:ext cx="1582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LA</a:t>
            </a:r>
            <a:r>
              <a:rPr sz="2800" b="1" spc="-15" dirty="0">
                <a:latin typeface="Arial"/>
                <a:cs typeface="Arial"/>
              </a:rPr>
              <a:t>K</a:t>
            </a:r>
            <a:r>
              <a:rPr sz="2800" b="1" spc="-215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26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Izmjeri </a:t>
            </a:r>
            <a:r>
              <a:rPr spc="-5" dirty="0"/>
              <a:t>dužinu </a:t>
            </a:r>
            <a:r>
              <a:rPr dirty="0"/>
              <a:t>svoje klupe </a:t>
            </a:r>
            <a:r>
              <a:rPr spc="-5" dirty="0"/>
              <a:t>na </a:t>
            </a:r>
            <a:r>
              <a:rPr dirty="0"/>
              <a:t>ove različite</a:t>
            </a:r>
            <a:r>
              <a:rPr spc="-150" dirty="0"/>
              <a:t> </a:t>
            </a:r>
            <a:r>
              <a:rPr spc="-5" dirty="0"/>
              <a:t>načine,  podatke upiši </a:t>
            </a:r>
            <a:r>
              <a:rPr dirty="0"/>
              <a:t>u</a:t>
            </a:r>
            <a:r>
              <a:rPr spc="-35" dirty="0"/>
              <a:t> </a:t>
            </a:r>
            <a:r>
              <a:rPr spc="-5" dirty="0"/>
              <a:t>tablicu.</a:t>
            </a: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9CA4C82F-9ED4-4EFE-91C8-FB0FB1E633B3}"/>
              </a:ext>
            </a:extLst>
          </p:cNvPr>
          <p:cNvSpPr/>
          <p:nvPr/>
        </p:nvSpPr>
        <p:spPr>
          <a:xfrm>
            <a:off x="9408821" y="2788212"/>
            <a:ext cx="2783179" cy="1586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E32A3FDD-5291-4EDF-9A4E-FC5DFCE4DDC6}"/>
              </a:ext>
            </a:extLst>
          </p:cNvPr>
          <p:cNvSpPr txBox="1"/>
          <p:nvPr/>
        </p:nvSpPr>
        <p:spPr>
          <a:xfrm>
            <a:off x="9677914" y="4374696"/>
            <a:ext cx="140110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15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AR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9BC115-45EE-4E94-890F-37BFC3EE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977" y="1275080"/>
            <a:ext cx="9966045" cy="492443"/>
          </a:xfrm>
        </p:spPr>
        <p:txBody>
          <a:bodyPr/>
          <a:lstStyle/>
          <a:p>
            <a:r>
              <a:rPr lang="hr-HR" dirty="0"/>
              <a:t>Tablica za 1. zadatak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E18AB5C-82BB-4981-B412-FBB8C9391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970ABA3-967F-4476-851D-8E5A63E97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5" t="56667" r="21875" b="23333"/>
          <a:stretch/>
        </p:blipFill>
        <p:spPr>
          <a:xfrm>
            <a:off x="952499" y="2819400"/>
            <a:ext cx="10287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043" y="6230111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1523" y="6259067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5" h="399415">
                <a:moveTo>
                  <a:pt x="0" y="199643"/>
                </a:moveTo>
                <a:lnTo>
                  <a:pt x="5251" y="153867"/>
                </a:lnTo>
                <a:lnTo>
                  <a:pt x="20211" y="111845"/>
                </a:lnTo>
                <a:lnTo>
                  <a:pt x="43687" y="74776"/>
                </a:lnTo>
                <a:lnTo>
                  <a:pt x="74484" y="43859"/>
                </a:lnTo>
                <a:lnTo>
                  <a:pt x="111411" y="20291"/>
                </a:lnTo>
                <a:lnTo>
                  <a:pt x="153275" y="5272"/>
                </a:lnTo>
                <a:lnTo>
                  <a:pt x="198881" y="0"/>
                </a:lnTo>
                <a:lnTo>
                  <a:pt x="244488" y="5272"/>
                </a:lnTo>
                <a:lnTo>
                  <a:pt x="286352" y="20291"/>
                </a:lnTo>
                <a:lnTo>
                  <a:pt x="323279" y="43859"/>
                </a:lnTo>
                <a:lnTo>
                  <a:pt x="354076" y="74776"/>
                </a:lnTo>
                <a:lnTo>
                  <a:pt x="377552" y="111845"/>
                </a:lnTo>
                <a:lnTo>
                  <a:pt x="392512" y="153867"/>
                </a:lnTo>
                <a:lnTo>
                  <a:pt x="397764" y="199643"/>
                </a:lnTo>
                <a:lnTo>
                  <a:pt x="392512" y="245420"/>
                </a:lnTo>
                <a:lnTo>
                  <a:pt x="377552" y="287442"/>
                </a:lnTo>
                <a:lnTo>
                  <a:pt x="354076" y="324511"/>
                </a:lnTo>
                <a:lnTo>
                  <a:pt x="323279" y="355428"/>
                </a:lnTo>
                <a:lnTo>
                  <a:pt x="286352" y="378996"/>
                </a:lnTo>
                <a:lnTo>
                  <a:pt x="244488" y="394015"/>
                </a:lnTo>
                <a:lnTo>
                  <a:pt x="198881" y="399287"/>
                </a:lnTo>
                <a:lnTo>
                  <a:pt x="153275" y="394015"/>
                </a:lnTo>
                <a:lnTo>
                  <a:pt x="111411" y="378996"/>
                </a:lnTo>
                <a:lnTo>
                  <a:pt x="74484" y="355428"/>
                </a:lnTo>
                <a:lnTo>
                  <a:pt x="43687" y="324511"/>
                </a:lnTo>
                <a:lnTo>
                  <a:pt x="20211" y="287442"/>
                </a:lnTo>
                <a:lnTo>
                  <a:pt x="5251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1684" y="554227"/>
            <a:ext cx="318693" cy="484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7405" y="970925"/>
            <a:ext cx="67426" cy="67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24557" y="556259"/>
            <a:ext cx="2991739" cy="482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8780" y="971041"/>
            <a:ext cx="67437" cy="673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8780" y="689101"/>
            <a:ext cx="67437" cy="67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26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Izmjeri </a:t>
            </a:r>
            <a:r>
              <a:rPr spc="-5" dirty="0"/>
              <a:t>dužinu učionice na </a:t>
            </a:r>
            <a:r>
              <a:rPr dirty="0"/>
              <a:t>ove različite </a:t>
            </a:r>
            <a:r>
              <a:rPr spc="-5" dirty="0"/>
              <a:t>načine,</a:t>
            </a:r>
            <a:r>
              <a:rPr spc="-125" dirty="0"/>
              <a:t> </a:t>
            </a:r>
            <a:r>
              <a:rPr spc="-5" dirty="0"/>
              <a:t>podatke  upiši </a:t>
            </a:r>
            <a:r>
              <a:rPr dirty="0"/>
              <a:t>u</a:t>
            </a:r>
            <a:r>
              <a:rPr spc="-15" dirty="0"/>
              <a:t> </a:t>
            </a:r>
            <a:r>
              <a:rPr spc="-5" dirty="0"/>
              <a:t>tablicu.</a:t>
            </a:r>
          </a:p>
        </p:txBody>
      </p:sp>
      <p:sp>
        <p:nvSpPr>
          <p:cNvPr id="10" name="object 10"/>
          <p:cNvSpPr/>
          <p:nvPr/>
        </p:nvSpPr>
        <p:spPr>
          <a:xfrm>
            <a:off x="1528255" y="3021030"/>
            <a:ext cx="2138178" cy="15468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49929" y="4632288"/>
            <a:ext cx="1325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KORAK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48600" y="2981397"/>
            <a:ext cx="2783179" cy="1586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18021" y="4632288"/>
            <a:ext cx="1261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15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AR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050" name="Picture 2" descr="What is a Yard ? Definition and Examples">
            <a:extLst>
              <a:ext uri="{FF2B5EF4-FFF2-40B4-BE49-F238E27FC236}">
                <a16:creationId xmlns:a16="http://schemas.microsoft.com/office/drawing/2014/main" id="{7AE9112F-93EC-40E2-98BD-D518725B1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18" y="2504546"/>
            <a:ext cx="2057400" cy="181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13">
            <a:extLst>
              <a:ext uri="{FF2B5EF4-FFF2-40B4-BE49-F238E27FC236}">
                <a16:creationId xmlns:a16="http://schemas.microsoft.com/office/drawing/2014/main" id="{77C74E70-8730-41F1-8934-3B12407D9CB4}"/>
              </a:ext>
            </a:extLst>
          </p:cNvPr>
          <p:cNvSpPr txBox="1"/>
          <p:nvPr/>
        </p:nvSpPr>
        <p:spPr>
          <a:xfrm>
            <a:off x="5375818" y="4632288"/>
            <a:ext cx="1261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hr-HR" sz="2800" b="1" spc="-5" dirty="0">
                <a:latin typeface="Arial"/>
                <a:cs typeface="Arial"/>
              </a:rPr>
              <a:t>YARD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9BC115-45EE-4E94-890F-37BFC3EE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977" y="1275080"/>
            <a:ext cx="9966045" cy="492443"/>
          </a:xfrm>
        </p:spPr>
        <p:txBody>
          <a:bodyPr/>
          <a:lstStyle/>
          <a:p>
            <a:r>
              <a:rPr lang="hr-HR" dirty="0"/>
              <a:t>Tablica za 2. zadatak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E18AB5C-82BB-4981-B412-FBB8C9391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7130B6A-F204-401C-A719-A73BD3DE4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57778" r="32500" b="23333"/>
          <a:stretch/>
        </p:blipFill>
        <p:spPr>
          <a:xfrm>
            <a:off x="990600" y="2667000"/>
            <a:ext cx="10606552" cy="25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2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1275080"/>
            <a:ext cx="77431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Kotiraj, </a:t>
            </a:r>
            <a:r>
              <a:rPr dirty="0"/>
              <a:t>a zatim </a:t>
            </a:r>
            <a:r>
              <a:rPr spc="-5" dirty="0"/>
              <a:t>izračunaj površinu</a:t>
            </a:r>
            <a:r>
              <a:rPr spc="-70" dirty="0"/>
              <a:t> </a:t>
            </a:r>
            <a:r>
              <a:rPr spc="-5" dirty="0"/>
              <a:t>stanova.</a:t>
            </a:r>
          </a:p>
        </p:txBody>
      </p:sp>
      <p:sp>
        <p:nvSpPr>
          <p:cNvPr id="3" name="object 3"/>
          <p:cNvSpPr/>
          <p:nvPr/>
        </p:nvSpPr>
        <p:spPr>
          <a:xfrm>
            <a:off x="1108106" y="2430872"/>
            <a:ext cx="4736433" cy="375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9047" y="2511551"/>
            <a:ext cx="5740908" cy="3572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98958D8-B948-415C-B0DB-23859EE77074}"/>
              </a:ext>
            </a:extLst>
          </p:cNvPr>
          <p:cNvSpPr txBox="1"/>
          <p:nvPr/>
        </p:nvSpPr>
        <p:spPr>
          <a:xfrm>
            <a:off x="27432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 1:100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E6C6EB-0B41-4844-BCCE-81E25563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DC6685-BCAE-46D1-BC1F-9EC348FB6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SIMBOLI I KOTIRANJE U GRADITELJSTVU1.ppt">
            <a:extLst>
              <a:ext uri="{FF2B5EF4-FFF2-40B4-BE49-F238E27FC236}">
                <a16:creationId xmlns:a16="http://schemas.microsoft.com/office/drawing/2014/main" id="{222D4261-E590-4224-8DF3-E698A104B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4012"/>
            <a:ext cx="86106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31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262</Words>
  <Application>Microsoft Office PowerPoint</Application>
  <PresentationFormat>Široki zaslon</PresentationFormat>
  <Paragraphs>44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Znanost na dlanu</vt:lpstr>
      <vt:lpstr>Mjerila i vrste crteža prema namjeni</vt:lpstr>
      <vt:lpstr>Mjerni sustavi</vt:lpstr>
      <vt:lpstr>Izmjeri dužinu svoje klupe na ove različite načine,  podatke upiši u tablicu.</vt:lpstr>
      <vt:lpstr>Tablica za 1. zadatak</vt:lpstr>
      <vt:lpstr>Izmjeri dužinu učionice na ove različite načine, podatke  upiši u tablicu.</vt:lpstr>
      <vt:lpstr>Tablica za 2. zadatak</vt:lpstr>
      <vt:lpstr>Kotiraj, a zatim izračunaj površinu stanova.</vt:lpstr>
      <vt:lpstr>PowerPoint prezentacija</vt:lpstr>
      <vt:lpstr>Nacrtaj tlocrt naše škole.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Skola</cp:lastModifiedBy>
  <cp:revision>4</cp:revision>
  <dcterms:created xsi:type="dcterms:W3CDTF">2020-09-30T15:34:23Z</dcterms:created>
  <dcterms:modified xsi:type="dcterms:W3CDTF">2020-09-30T16:04:51Z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2020-09-30T00:00:00Z</vt:filetime>
  </property>
</Properties>
</file>